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8" r:id="rId2"/>
    <p:sldId id="288" r:id="rId3"/>
    <p:sldId id="327" r:id="rId4"/>
    <p:sldId id="322" r:id="rId5"/>
    <p:sldId id="323" r:id="rId6"/>
    <p:sldId id="324" r:id="rId7"/>
    <p:sldId id="328" r:id="rId8"/>
    <p:sldId id="326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65686" autoAdjust="0"/>
  </p:normalViewPr>
  <p:slideViewPr>
    <p:cSldViewPr snapToGrid="0">
      <p:cViewPr varScale="1">
        <p:scale>
          <a:sx n="42" d="100"/>
          <a:sy n="42" d="100"/>
        </p:scale>
        <p:origin x="15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B6103-B23F-4CA3-B760-02794A334A57}" type="datetimeFigureOut">
              <a:rPr lang="lt-LT" smtClean="0"/>
              <a:t>2023-12-07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6FCD7-9CFF-4BC5-9E90-473BAD5B1D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367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6FCD7-9CFF-4BC5-9E90-473BAD5B1D37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633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24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63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493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426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407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93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1AC5B-E700-43A1-9588-88F0E8FCEF6B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7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6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6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6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4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6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0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7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8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7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5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CC1DDCC5-89A4-48E9-85A7-C6FA902626AE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2023-12-07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DD0F7E0E-6F01-4E9C-84C4-C0E0F6BEEBA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1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69353"/>
            <a:ext cx="3276386" cy="11406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-24969" r="24969"/>
          <a:stretch/>
        </p:blipFill>
        <p:spPr>
          <a:xfrm>
            <a:off x="7401228" y="569353"/>
            <a:ext cx="4181172" cy="114066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t-LT" sz="4400" b="1" dirty="0"/>
          </a:p>
          <a:p>
            <a:pPr marL="0" indent="0" algn="ctr">
              <a:buNone/>
            </a:pPr>
            <a:r>
              <a:rPr lang="lt-LT" sz="4400" b="1" dirty="0"/>
              <a:t>Investicijos į pilietinę visuomenę</a:t>
            </a:r>
            <a:r>
              <a:rPr lang="lt-LT" sz="4400" b="1"/>
              <a:t>: EEE </a:t>
            </a:r>
            <a:r>
              <a:rPr lang="lt-LT" sz="4400" b="1" dirty="0"/>
              <a:t>ir Norvegijos mechanizmas  </a:t>
            </a:r>
          </a:p>
          <a:p>
            <a:pPr marL="0" indent="0" algn="ctr">
              <a:buNone/>
            </a:pPr>
            <a:endParaRPr lang="lt-LT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3048000" y="4245481"/>
            <a:ext cx="6096000" cy="15369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1219170">
              <a:spcBef>
                <a:spcPct val="20000"/>
              </a:spcBef>
            </a:pPr>
            <a:r>
              <a:rPr lang="lt-LT" sz="4267" dirty="0">
                <a:solidFill>
                  <a:prstClr val="black">
                    <a:tint val="75000"/>
                  </a:prstClr>
                </a:solidFill>
              </a:rPr>
              <a:t>Aktyvių piliečių fondas </a:t>
            </a:r>
          </a:p>
          <a:p>
            <a:pPr lvl="0" algn="ctr" defTabSz="1219170">
              <a:spcBef>
                <a:spcPct val="20000"/>
              </a:spcBef>
            </a:pPr>
            <a:r>
              <a:rPr lang="lt-LT" sz="4267" dirty="0">
                <a:solidFill>
                  <a:prstClr val="black">
                    <a:tint val="75000"/>
                  </a:prstClr>
                </a:solidFill>
              </a:rPr>
              <a:t>202</a:t>
            </a:r>
            <a:r>
              <a:rPr lang="en-US" sz="4267" dirty="0">
                <a:solidFill>
                  <a:prstClr val="black">
                    <a:tint val="75000"/>
                  </a:prstClr>
                </a:solidFill>
              </a:rPr>
              <a:t>3 – 12 – 07 </a:t>
            </a:r>
            <a:endParaRPr lang="lt-LT" sz="4267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3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713" y="649224"/>
            <a:ext cx="11410122" cy="174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Kuo unikali ir svarbi ši programa pilietinei visuomenei?</a:t>
            </a:r>
          </a:p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endParaRPr lang="lt-L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525780">
              <a:lnSpc>
                <a:spcPct val="107000"/>
              </a:lnSpc>
              <a:spcAft>
                <a:spcPts val="0"/>
              </a:spcAft>
            </a:pPr>
            <a:endParaRPr lang="lt-LT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959" y="3440256"/>
            <a:ext cx="5751018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0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Sisteminis pokytis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ES 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šalių</a:t>
            </a:r>
          </a:p>
          <a:p>
            <a:pPr marR="525780" lvl="0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Vertybinė investicija per temines kryptis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1752600"/>
            <a:ext cx="4702464" cy="4702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087264" y="1921264"/>
            <a:ext cx="3109504" cy="493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0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Lietuva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Latvija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Lenkija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Čekija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Slovakija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Slovėnija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Kroatija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Bulgarija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Rumunija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Malta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Portugalija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Kipras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Graikija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2900"/>
            <a:ext cx="6976533" cy="3924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6713" y="642250"/>
            <a:ext cx="11410122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Kaip investuoja į pilietinę visuomenę?</a:t>
            </a:r>
          </a:p>
          <a:p>
            <a:pPr marL="457200" marR="525780">
              <a:lnSpc>
                <a:spcPct val="107000"/>
              </a:lnSpc>
              <a:spcAft>
                <a:spcPts val="0"/>
              </a:spcAft>
            </a:pPr>
            <a:endParaRPr lang="lt-LT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48782" y="2589363"/>
            <a:ext cx="6843218" cy="197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Stiprina NVO </a:t>
            </a:r>
            <a:r>
              <a:rPr lang="lt-LT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gebėjimus 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proc.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Finansuoja 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NVO veiklas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Tarptautinis regioninis </a:t>
            </a:r>
            <a:r>
              <a:rPr lang="lt-LT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bendradarbiavimas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Dvišalis </a:t>
            </a:r>
            <a:r>
              <a:rPr lang="lt-LT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NVO su donorų 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šalių NVO bendradarbiavimas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Administratorius – NVO 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7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05" t="-3115" r="17650" b="3115"/>
          <a:stretch/>
        </p:blipFill>
        <p:spPr>
          <a:xfrm>
            <a:off x="3176369" y="1225040"/>
            <a:ext cx="8640000" cy="5123737"/>
          </a:xfrm>
          <a:prstGeom prst="rect">
            <a:avLst/>
          </a:prstGeom>
        </p:spPr>
      </p:pic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1302328" y="1311564"/>
            <a:ext cx="10270836" cy="4950691"/>
          </a:xfrm>
        </p:spPr>
        <p:txBody>
          <a:bodyPr>
            <a:noAutofit/>
          </a:bodyPr>
          <a:lstStyle/>
          <a:p>
            <a:pPr marL="11" indent="0">
              <a:lnSpc>
                <a:spcPct val="107000"/>
              </a:lnSpc>
              <a:spcAft>
                <a:spcPts val="0"/>
              </a:spcAft>
              <a:buNone/>
            </a:pPr>
            <a:endParaRPr lang="lt-L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" indent="0">
              <a:lnSpc>
                <a:spcPct val="107000"/>
              </a:lnSpc>
              <a:spcAft>
                <a:spcPts val="0"/>
              </a:spcAft>
              <a:buNone/>
            </a:pPr>
            <a:endParaRPr lang="lt-L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713" y="420624"/>
            <a:ext cx="11410122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Kokios papildomos užduotys keliamos Lietuvai?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2328" y="2625614"/>
            <a:ext cx="6205277" cy="238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0" algn="ctr">
              <a:lnSpc>
                <a:spcPct val="107000"/>
              </a:lnSpc>
              <a:spcAft>
                <a:spcPts val="800"/>
              </a:spcAft>
            </a:pPr>
            <a:endParaRPr lang="lt-L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25780" lvl="0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Regionai</a:t>
            </a:r>
          </a:p>
          <a:p>
            <a:pPr marR="525780" lvl="0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Tarptautinė kultūrinė integracija </a:t>
            </a:r>
          </a:p>
          <a:p>
            <a:pPr marR="525780" lvl="0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Jaunimas</a:t>
            </a:r>
          </a:p>
          <a:p>
            <a:pPr marR="525780" lvl="0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525780" lvl="2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9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832428" y="3607400"/>
            <a:ext cx="10270836" cy="4950691"/>
          </a:xfrm>
        </p:spPr>
        <p:txBody>
          <a:bodyPr>
            <a:noAutofit/>
          </a:bodyPr>
          <a:lstStyle/>
          <a:p>
            <a:pPr marL="11" indent="0">
              <a:lnSpc>
                <a:spcPct val="107000"/>
              </a:lnSpc>
              <a:spcAft>
                <a:spcPts val="0"/>
              </a:spcAft>
              <a:buNone/>
            </a:pPr>
            <a:endParaRPr lang="lt-L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" indent="0">
              <a:lnSpc>
                <a:spcPct val="107000"/>
              </a:lnSpc>
              <a:spcAft>
                <a:spcPts val="0"/>
              </a:spcAft>
              <a:buNone/>
            </a:pPr>
            <a:endParaRPr lang="lt-L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713" y="420624"/>
            <a:ext cx="11410122" cy="970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Trumpai apie tarpinius skaičius </a:t>
            </a:r>
          </a:p>
          <a:p>
            <a:pPr marL="457200" marR="525780">
              <a:lnSpc>
                <a:spcPct val="107000"/>
              </a:lnSpc>
              <a:spcAft>
                <a:spcPts val="0"/>
              </a:spcAft>
            </a:pPr>
            <a:endParaRPr lang="lt-LT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6305" y="1588893"/>
            <a:ext cx="11342482" cy="4004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0" algn="ctr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600 000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lt-L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projektų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Daugiau nei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NVO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tarptautini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ų partnerių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8 000</a:t>
            </a:r>
            <a:r>
              <a:rPr lang="lt-LT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žmonių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tiesiogiai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dalyvaujan</a:t>
            </a:r>
            <a:r>
              <a:rPr lang="lt-L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čių</a:t>
            </a: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NVO vykdomose veiklose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9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013" y="595745"/>
            <a:ext cx="11410122" cy="970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Kokia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investicij</a:t>
            </a: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ų grąža ARBA koks poveikis ir pokytis?</a:t>
            </a:r>
          </a:p>
          <a:p>
            <a:pPr marL="457200" marR="525780">
              <a:lnSpc>
                <a:spcPct val="107000"/>
              </a:lnSpc>
              <a:spcAft>
                <a:spcPts val="0"/>
              </a:spcAft>
            </a:pPr>
            <a:endParaRPr lang="lt-LT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4013" y="2313709"/>
            <a:ext cx="5344089" cy="306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SUSTIPRĖJUSIOS ORGANIZACIJOS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NVO PALAIKYMAS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POKYČIAI PAŽEIDŽIAMOMS GRUPĖMS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TYRIMAI ADVOKACIJAI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NAUJOS PASLAUGOS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NETIKĖTI REZULTATAI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INOVACIJOS </a:t>
            </a:r>
            <a:b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713" y="420624"/>
            <a:ext cx="11410122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Ką pastebėjome?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56821"/>
              </p:ext>
            </p:extLst>
          </p:nvPr>
        </p:nvGraphicFramePr>
        <p:xfrm>
          <a:off x="1511300" y="1380195"/>
          <a:ext cx="9753600" cy="395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351733912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97096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Pastebėjimai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Sprendimai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040640"/>
                  </a:ext>
                </a:extLst>
              </a:tr>
              <a:tr h="575605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NVO raštingumo iššūkiai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Mokymai,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 stiprinantys organizacijas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94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Sovietinis mentalas „susikombinuoti“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Į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 rezultatus orientuotas požiūris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05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Didelė administracinė programos našta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Pereiti prie </a:t>
                      </a:r>
                      <a:r>
                        <a:rPr lang="lt-LT" i="1" dirty="0" err="1">
                          <a:solidFill>
                            <a:schemeClr val="tx1"/>
                          </a:solidFill>
                        </a:rPr>
                        <a:t>simplified</a:t>
                      </a:r>
                      <a:r>
                        <a:rPr lang="lt-LT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t-LT" i="1" dirty="0" err="1">
                          <a:solidFill>
                            <a:schemeClr val="tx1"/>
                          </a:solidFill>
                        </a:rPr>
                        <a:t>costs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92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Partnerystės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 didina kompetenciją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Daugiau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 tokių finansavimo modelių</a:t>
                      </a:r>
                    </a:p>
                    <a:p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16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Tarptautinė </a:t>
                      </a:r>
                      <a:r>
                        <a:rPr lang="lt-LT" dirty="0" err="1">
                          <a:solidFill>
                            <a:schemeClr val="tx1"/>
                          </a:solidFill>
                        </a:rPr>
                        <a:t>tinklaveik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daugiau galimybių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Skatinti tarptautinį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 bendradarbiavimą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22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81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713" y="420624"/>
            <a:ext cx="11410122" cy="970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1" algn="ctr">
              <a:lnSpc>
                <a:spcPct val="107000"/>
              </a:lnSpc>
              <a:spcAft>
                <a:spcPts val="800"/>
              </a:spcAft>
            </a:pPr>
            <a:r>
              <a:rPr lang="lt-L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Kas toliau?</a:t>
            </a:r>
          </a:p>
          <a:p>
            <a:pPr marL="457200" marR="525780">
              <a:lnSpc>
                <a:spcPct val="107000"/>
              </a:lnSpc>
              <a:spcAft>
                <a:spcPts val="0"/>
              </a:spcAft>
            </a:pPr>
            <a:endParaRPr lang="lt-LT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99064"/>
            <a:ext cx="7059118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5780" lvl="0" algn="ctr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ir donorai susitarė dėl kito periodo </a:t>
            </a:r>
          </a:p>
          <a:p>
            <a:pPr marR="525780" lvl="2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Ir, jei viskas gerai, investicijos atkeliaus jau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2026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metais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1311564"/>
            <a:ext cx="44831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8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7848</TotalTime>
  <Words>236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Giedrė Tumosaitė</dc:creator>
  <cp:lastModifiedBy>Sandra Adomavičiūtė</cp:lastModifiedBy>
  <cp:revision>255</cp:revision>
  <dcterms:created xsi:type="dcterms:W3CDTF">2020-10-26T07:44:11Z</dcterms:created>
  <dcterms:modified xsi:type="dcterms:W3CDTF">2023-12-07T07:20:31Z</dcterms:modified>
</cp:coreProperties>
</file>